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Inter SemiBold"/>
      <p:regular r:id="rId19"/>
      <p:bold r:id="rId20"/>
      <p:italic r:id="rId21"/>
      <p:boldItalic r:id="rId22"/>
    </p:embeddedFont>
    <p:embeddedFont>
      <p:font typeface="Inter Light"/>
      <p:regular r:id="rId23"/>
      <p:bold r:id="rId24"/>
      <p:italic r:id="rId25"/>
      <p:boldItalic r:id="rId26"/>
    </p:embeddedFont>
    <p:embeddedFont>
      <p:font typeface="Inter"/>
      <p:regular r:id="rId27"/>
      <p:bold r:id="rId28"/>
      <p:italic r:id="rId29"/>
      <p:boldItalic r:id="rId30"/>
    </p:embeddedFont>
    <p:embeddedFont>
      <p:font typeface="Roboto Mon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SemiBold-bold.fntdata"/><Relationship Id="rId22" Type="http://schemas.openxmlformats.org/officeDocument/2006/relationships/font" Target="fonts/InterSemiBold-boldItalic.fntdata"/><Relationship Id="rId21" Type="http://schemas.openxmlformats.org/officeDocument/2006/relationships/font" Target="fonts/InterSemiBold-italic.fntdata"/><Relationship Id="rId24" Type="http://schemas.openxmlformats.org/officeDocument/2006/relationships/font" Target="fonts/InterLight-bold.fntdata"/><Relationship Id="rId23" Type="http://schemas.openxmlformats.org/officeDocument/2006/relationships/font" Target="fonts/Inter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Light-boldItalic.fntdata"/><Relationship Id="rId25" Type="http://schemas.openxmlformats.org/officeDocument/2006/relationships/font" Target="fonts/InterLight-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regular.fntdata"/><Relationship Id="rId30" Type="http://schemas.openxmlformats.org/officeDocument/2006/relationships/font" Target="fonts/Inter-boldItalic.fntdata"/><Relationship Id="rId11" Type="http://schemas.openxmlformats.org/officeDocument/2006/relationships/slide" Target="slides/slide6.xml"/><Relationship Id="rId33" Type="http://schemas.openxmlformats.org/officeDocument/2006/relationships/font" Target="fonts/RobotoMono-italic.fntdata"/><Relationship Id="rId10" Type="http://schemas.openxmlformats.org/officeDocument/2006/relationships/slide" Target="slides/slide5.xml"/><Relationship Id="rId32" Type="http://schemas.openxmlformats.org/officeDocument/2006/relationships/font" Target="fonts/RobotoMon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obotoMon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InterSemiBold-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Hi Everyone, In the previous lesson, we explored Sequential Chat and built a marketing strategy agent to help plan our launches.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this lesson, we will explore "Tool Use," a feature that allows agents to utilize additional functionalities and external resources. </a:t>
            </a:r>
            <a:r>
              <a:rPr lang="en">
                <a:solidFill>
                  <a:schemeClr val="dk1"/>
                </a:solidFill>
              </a:rPr>
              <a:t>Agents powered by large language models (LLMs) are highly capable and can handle complex problems and advanced tasks. However, on their own they can’t access real-time information or perform mathematical calculations, or search the web.this flexibility also presents challenges such as limited access to real-time information, and limited capability to perform mathematical calculations or search the web.</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226420ef8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226420ef8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With this knowledge, you can extend the concept of tools beyond simple operations to handle more complex workflows, such as data processing, file management, and API integrations. In simple terms, tools make agents smarter.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204b54ddd3_2_5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3204b54ddd3_2_5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 Head to the next lesson, where we get to build a daily newsletter agent using a sequential pattern. We will use both a pre built tool and a custom built tool in this notebook. See you in the next video.</a:t>
            </a:r>
            <a:endParaRPr>
              <a:solidFill>
                <a:schemeClr val="dk1"/>
              </a:solidFill>
            </a:endParaRPr>
          </a:p>
        </p:txBody>
      </p:sp>
      <p:sp>
        <p:nvSpPr>
          <p:cNvPr id="105" name="Google Shape;105;g3204b54ddd3_2_5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21a38f109d_0_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0" name="Google Shape;110;g321a38f109d_0_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
        <p:nvSpPr>
          <p:cNvPr id="111" name="Google Shape;111;g321a38f109d_0_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226420ef8e_0_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g3226420ef8e_0_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n">
                <a:solidFill>
                  <a:schemeClr val="dk1"/>
                </a:solidFill>
              </a:rPr>
              <a:t>Also, raise the not all LLMs </a:t>
            </a:r>
            <a:r>
              <a:rPr lang="en">
                <a:solidFill>
                  <a:schemeClr val="dk1"/>
                </a:solidFill>
              </a:rPr>
              <a:t>support</a:t>
            </a:r>
            <a:r>
              <a:rPr lang="en">
                <a:solidFill>
                  <a:schemeClr val="dk1"/>
                </a:solidFill>
              </a:rPr>
              <a:t> tool use.</a:t>
            </a:r>
            <a:endParaRPr>
              <a:solidFill>
                <a:schemeClr val="dk1"/>
              </a:solidFill>
            </a:endParaRPr>
          </a:p>
        </p:txBody>
      </p:sp>
      <p:sp>
        <p:nvSpPr>
          <p:cNvPr id="120" name="Google Shape;120;g3226420ef8e_0_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25178374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25178374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Tools help agents by </a:t>
            </a:r>
            <a:r>
              <a:rPr lang="en">
                <a:solidFill>
                  <a:schemeClr val="dk1"/>
                </a:solidFill>
              </a:rPr>
              <a:t>providing</a:t>
            </a:r>
            <a:r>
              <a:rPr lang="en">
                <a:solidFill>
                  <a:schemeClr val="dk1"/>
                </a:solidFill>
              </a:rPr>
              <a:t> them:</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Real-time access to relevant data using APIs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Accessing complex functions related to calculations and other tasks. And in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Searching through the web.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g323cccad8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 name="Google Shape;31;g323cccad8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highlight>
                  <a:srgbClr val="FF9900"/>
                </a:highlight>
              </a:rPr>
              <a:t>While AG2 currently does not have </a:t>
            </a:r>
            <a:r>
              <a:rPr lang="en">
                <a:solidFill>
                  <a:schemeClr val="dk1"/>
                </a:solidFill>
              </a:rPr>
              <a:t>pre-built tools of its own, it allows users to integrate popular tools from other agentic frameworks like LangChain and CrewAI. These tools add immense value for tasks such as file operations, web scraping, database interactions, API integrations, and even image or audio generation.</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Using pre-built tools is an efficient way to enhance our agents’ capabilities, however, there are times when we need a tool tailored to our specific task. AG2 also allows users to create their own tools within its framework through a straightforward process. Let’s take a step-by-step dive into the process of building a tool in Autogen,</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g3226420ef8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 name="Google Shape;40;g3226420ef8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 first step is creating a tool. The creation of a tool can be as simple as creating a custom function in Python. Like the one shown here.  The unit_converter function converts a given value between specified units (length, weight, time) using predefined conversion rates.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226420ef8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3226420ef8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Once the tool is created, the next step is to register it with the agents. This allows agents to understand how to call the tool during conversations and how to execute the tool and return the results. </a:t>
            </a:r>
            <a:r>
              <a:rPr lang="en">
                <a:solidFill>
                  <a:schemeClr val="dk1"/>
                </a:solidFill>
              </a:rPr>
              <a:t>There are three ways in which you can register a tool.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323cccad86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323cccad86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the first one, you can use the register_function from Autogen and specify the caller and executor for the tool. Based on the prompt query the caller identifies whether the tool should be used. If the tool is supposed to be used then the executor runs the tool. The same agent can act as both caller and executor as well.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226420ef8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226420ef8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In the second method, you can use the attribute, r</a:t>
            </a:r>
            <a:r>
              <a:rPr i="1" lang="en">
                <a:solidFill>
                  <a:schemeClr val="dk1"/>
                </a:solidFill>
              </a:rPr>
              <a:t>egister_for_llm</a:t>
            </a:r>
            <a:r>
              <a:rPr lang="en">
                <a:solidFill>
                  <a:schemeClr val="dk1"/>
                </a:solidFill>
              </a:rPr>
              <a:t> of the caller agent followed by using </a:t>
            </a:r>
            <a:r>
              <a:rPr i="1" lang="en">
                <a:solidFill>
                  <a:schemeClr val="dk1"/>
                </a:solidFill>
              </a:rPr>
              <a:t>register_for_execution</a:t>
            </a:r>
            <a:r>
              <a:rPr lang="en">
                <a:solidFill>
                  <a:schemeClr val="dk1"/>
                </a:solidFill>
              </a:rPr>
              <a:t> attribute of the executor to execute the tool. Here assistant agent can be used to call the tool while User Proxy agent can be used to execute the tool.</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22b0c995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22b0c995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third method is using decorators. </a:t>
            </a:r>
            <a:r>
              <a:rPr lang="en">
                <a:solidFill>
                  <a:schemeClr val="dk1"/>
                </a:solidFill>
              </a:rPr>
              <a:t>A </a:t>
            </a:r>
            <a:r>
              <a:rPr b="1" lang="en">
                <a:solidFill>
                  <a:schemeClr val="dk1"/>
                </a:solidFill>
              </a:rPr>
              <a:t>decorator</a:t>
            </a:r>
            <a:r>
              <a:rPr lang="en">
                <a:solidFill>
                  <a:schemeClr val="dk1"/>
                </a:solidFill>
              </a:rPr>
              <a:t> is a Python feature that allows you to modify or extend the behavior of a function or method. When you place </a:t>
            </a:r>
            <a:r>
              <a:rPr lang="en">
                <a:solidFill>
                  <a:srgbClr val="188038"/>
                </a:solidFill>
                <a:latin typeface="Roboto Mono"/>
                <a:ea typeface="Roboto Mono"/>
                <a:cs typeface="Roboto Mono"/>
                <a:sym typeface="Roboto Mono"/>
              </a:rPr>
              <a:t>@decorator_name</a:t>
            </a:r>
            <a:r>
              <a:rPr lang="en">
                <a:solidFill>
                  <a:schemeClr val="dk1"/>
                </a:solidFill>
              </a:rPr>
              <a:t> above a function, Python passes the function to the decorator before it executes the function</a:t>
            </a:r>
            <a:r>
              <a:rPr lang="en"/>
              <a:t>. </a:t>
            </a:r>
            <a:r>
              <a:rPr lang="en">
                <a:solidFill>
                  <a:schemeClr val="dk1"/>
                </a:solidFill>
              </a:rPr>
              <a:t>In our example, the web_search function is registered as a tool with the news_agent as the caller and the user </a:t>
            </a:r>
            <a:r>
              <a:rPr lang="en">
                <a:solidFill>
                  <a:schemeClr val="dk1"/>
                </a:solidFill>
              </a:rPr>
              <a:t>proxy</a:t>
            </a:r>
            <a:r>
              <a:rPr lang="en">
                <a:solidFill>
                  <a:schemeClr val="dk1"/>
                </a:solidFill>
              </a:rPr>
              <a:t> as the executor.</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226420ef8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226420ef8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Once the tool is registered, it becomes part of the agent’s capabilities and can be called based on the prompt. For example- the unit converter tool will be used in this distance conversion prompt.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Agents with Tool Use</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2" name="Google Shape;92;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Applications of Tool Use in AutoGen</a:t>
            </a:r>
            <a:endParaRPr b="1" sz="2400">
              <a:solidFill>
                <a:schemeClr val="lt1"/>
              </a:solidFill>
              <a:latin typeface="Inter"/>
              <a:ea typeface="Inter"/>
              <a:cs typeface="Inter"/>
              <a:sym typeface="Inter"/>
            </a:endParaRPr>
          </a:p>
        </p:txBody>
      </p:sp>
      <p:sp>
        <p:nvSpPr>
          <p:cNvPr id="93" name="Google Shape;93;p13"/>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Applications of Tool Use</a:t>
            </a:r>
            <a:endParaRPr sz="1500">
              <a:solidFill>
                <a:srgbClr val="FFFFFF"/>
              </a:solidFill>
              <a:latin typeface="Inter SemiBold"/>
              <a:ea typeface="Inter SemiBold"/>
              <a:cs typeface="Inter SemiBold"/>
              <a:sym typeface="Inter SemiBold"/>
            </a:endParaRPr>
          </a:p>
        </p:txBody>
      </p:sp>
      <p:cxnSp>
        <p:nvCxnSpPr>
          <p:cNvPr id="94" name="Google Shape;94;p13"/>
          <p:cNvCxnSpPr>
            <a:stCxn id="93"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95" name="Google Shape;95;p13"/>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96" name="Google Shape;96;p13"/>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cxnSp>
        <p:nvCxnSpPr>
          <p:cNvPr id="97" name="Google Shape;97;p13"/>
          <p:cNvCxnSpPr/>
          <p:nvPr/>
        </p:nvCxnSpPr>
        <p:spPr>
          <a:xfrm>
            <a:off x="7513518" y="2798030"/>
            <a:ext cx="0" cy="324600"/>
          </a:xfrm>
          <a:prstGeom prst="straightConnector1">
            <a:avLst/>
          </a:prstGeom>
          <a:noFill/>
          <a:ln cap="flat" cmpd="sng" w="19050">
            <a:solidFill>
              <a:srgbClr val="DAE0E6"/>
            </a:solidFill>
            <a:prstDash val="dash"/>
            <a:round/>
            <a:headEnd len="med" w="med" type="none"/>
            <a:tailEnd len="med" w="med" type="none"/>
          </a:ln>
        </p:spPr>
      </p:cxnSp>
      <p:sp>
        <p:nvSpPr>
          <p:cNvPr id="98" name="Google Shape;98;p13"/>
          <p:cNvSpPr/>
          <p:nvPr/>
        </p:nvSpPr>
        <p:spPr>
          <a:xfrm>
            <a:off x="743284" y="3147850"/>
            <a:ext cx="1938900" cy="6954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Data Processing</a:t>
            </a:r>
            <a:endParaRPr sz="1100">
              <a:solidFill>
                <a:srgbClr val="FFFFFF"/>
              </a:solidFill>
              <a:latin typeface="Inter Light"/>
              <a:ea typeface="Inter Light"/>
              <a:cs typeface="Inter Light"/>
              <a:sym typeface="Inter Light"/>
            </a:endParaRPr>
          </a:p>
        </p:txBody>
      </p:sp>
      <p:cxnSp>
        <p:nvCxnSpPr>
          <p:cNvPr id="99" name="Google Shape;99;p13"/>
          <p:cNvCxnSpPr/>
          <p:nvPr/>
        </p:nvCxnSpPr>
        <p:spPr>
          <a:xfrm>
            <a:off x="4641436"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00" name="Google Shape;100;p13"/>
          <p:cNvSpPr/>
          <p:nvPr/>
        </p:nvSpPr>
        <p:spPr>
          <a:xfrm>
            <a:off x="3668611" y="3147850"/>
            <a:ext cx="1938900" cy="6954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File Management</a:t>
            </a:r>
            <a:endParaRPr sz="1100">
              <a:solidFill>
                <a:srgbClr val="FFFFFF"/>
              </a:solidFill>
              <a:latin typeface="Inter Light"/>
              <a:ea typeface="Inter Light"/>
              <a:cs typeface="Inter Light"/>
              <a:sym typeface="Inter Light"/>
            </a:endParaRPr>
          </a:p>
        </p:txBody>
      </p:sp>
      <p:sp>
        <p:nvSpPr>
          <p:cNvPr id="101" name="Google Shape;101;p13"/>
          <p:cNvSpPr/>
          <p:nvPr/>
        </p:nvSpPr>
        <p:spPr>
          <a:xfrm>
            <a:off x="6541757" y="3139675"/>
            <a:ext cx="1938900" cy="6954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API Integrations</a:t>
            </a:r>
            <a:endParaRPr sz="1100">
              <a:solidFill>
                <a:srgbClr val="FFFFFF"/>
              </a:solidFill>
              <a:latin typeface="Inter Light"/>
              <a:ea typeface="Inter Light"/>
              <a:cs typeface="Inter Light"/>
              <a:sym typeface="Inter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4"/>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51316"/>
        </a:solidFill>
      </p:bgPr>
    </p:bg>
    <p:spTree>
      <p:nvGrpSpPr>
        <p:cNvPr id="112" name="Shape 112"/>
        <p:cNvGrpSpPr/>
        <p:nvPr/>
      </p:nvGrpSpPr>
      <p:grpSpPr>
        <a:xfrm>
          <a:off x="0" y="0"/>
          <a:ext cx="0" cy="0"/>
          <a:chOff x="0" y="0"/>
          <a:chExt cx="0" cy="0"/>
        </a:xfrm>
      </p:grpSpPr>
      <p:sp>
        <p:nvSpPr>
          <p:cNvPr id="113" name="Google Shape;113;p1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 name="Google Shape;114;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Limitations of Agents</a:t>
            </a:r>
            <a:endParaRPr b="1" sz="2400">
              <a:solidFill>
                <a:schemeClr val="lt1"/>
              </a:solidFill>
              <a:latin typeface="Inter"/>
              <a:ea typeface="Inter"/>
              <a:cs typeface="Inter"/>
              <a:sym typeface="Inter"/>
            </a:endParaRPr>
          </a:p>
        </p:txBody>
      </p:sp>
      <p:sp>
        <p:nvSpPr>
          <p:cNvPr id="115" name="Google Shape;115;p15"/>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t/>
            </a:r>
            <a:endParaRPr sz="2000">
              <a:solidFill>
                <a:srgbClr val="FFFFFF"/>
              </a:solidFill>
              <a:latin typeface="Inter"/>
              <a:ea typeface="Inter"/>
              <a:cs typeface="Inter"/>
              <a:sym typeface="Inter"/>
            </a:endParaRPr>
          </a:p>
        </p:txBody>
      </p:sp>
      <p:sp>
        <p:nvSpPr>
          <p:cNvPr id="116" name="Google Shape;116;p15"/>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Inter"/>
                <a:ea typeface="Inter"/>
                <a:cs typeface="Inter"/>
                <a:sym typeface="Inter"/>
              </a:rPr>
              <a:t>LLM Powered Agents are highly </a:t>
            </a:r>
            <a:r>
              <a:rPr lang="en" sz="2000">
                <a:solidFill>
                  <a:srgbClr val="F9C823"/>
                </a:solidFill>
                <a:latin typeface="Inter"/>
                <a:ea typeface="Inter"/>
                <a:cs typeface="Inter"/>
                <a:sym typeface="Inter"/>
              </a:rPr>
              <a:t>capable</a:t>
            </a:r>
            <a:r>
              <a:rPr lang="en" sz="2000">
                <a:solidFill>
                  <a:srgbClr val="FFFFFF"/>
                </a:solidFill>
                <a:latin typeface="Inter"/>
                <a:ea typeface="Inter"/>
                <a:cs typeface="Inter"/>
                <a:sym typeface="Inter"/>
              </a:rPr>
              <a:t> but has its </a:t>
            </a:r>
            <a:r>
              <a:rPr lang="en" sz="2000">
                <a:solidFill>
                  <a:srgbClr val="F9C823"/>
                </a:solidFill>
                <a:latin typeface="Inter"/>
                <a:ea typeface="Inter"/>
                <a:cs typeface="Inter"/>
                <a:sym typeface="Inter"/>
              </a:rPr>
              <a:t>challenges</a:t>
            </a:r>
            <a:r>
              <a:rPr lang="en" sz="2000">
                <a:solidFill>
                  <a:srgbClr val="FFFFFF"/>
                </a:solidFill>
                <a:latin typeface="Inter"/>
                <a:ea typeface="Inter"/>
                <a:cs typeface="Inter"/>
                <a:sym typeface="Inter"/>
              </a:rPr>
              <a:t>:</a:t>
            </a:r>
            <a:endParaRPr sz="2000">
              <a:solidFill>
                <a:srgbClr val="FFFFFF"/>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51316"/>
        </a:solidFill>
      </p:bgPr>
    </p:bg>
    <p:spTree>
      <p:nvGrpSpPr>
        <p:cNvPr id="121" name="Shape 121"/>
        <p:cNvGrpSpPr/>
        <p:nvPr/>
      </p:nvGrpSpPr>
      <p:grpSpPr>
        <a:xfrm>
          <a:off x="0" y="0"/>
          <a:ext cx="0" cy="0"/>
          <a:chOff x="0" y="0"/>
          <a:chExt cx="0" cy="0"/>
        </a:xfrm>
      </p:grpSpPr>
      <p:sp>
        <p:nvSpPr>
          <p:cNvPr id="122" name="Google Shape;122;p1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solidFill>
                  <a:schemeClr val="lt1"/>
                </a:solidFill>
                <a:latin typeface="Inter"/>
                <a:ea typeface="Inter"/>
                <a:cs typeface="Inter"/>
                <a:sym typeface="Inter"/>
              </a:rPr>
              <a:t>Limitations of Agents</a:t>
            </a:r>
            <a:endParaRPr b="1" sz="2400">
              <a:solidFill>
                <a:schemeClr val="lt1"/>
              </a:solidFill>
              <a:latin typeface="Inter"/>
              <a:ea typeface="Inter"/>
              <a:cs typeface="Inter"/>
              <a:sym typeface="Inter"/>
            </a:endParaRPr>
          </a:p>
          <a:p>
            <a:pPr indent="0" lvl="0" marL="0" rtl="0" algn="l">
              <a:spcBef>
                <a:spcPts val="0"/>
              </a:spcBef>
              <a:spcAft>
                <a:spcPts val="0"/>
              </a:spcAft>
              <a:buNone/>
            </a:pPr>
            <a:r>
              <a:t/>
            </a:r>
            <a:endParaRPr b="1" sz="2400">
              <a:solidFill>
                <a:schemeClr val="lt1"/>
              </a:solidFill>
              <a:latin typeface="Inter"/>
              <a:ea typeface="Inter"/>
              <a:cs typeface="Inter"/>
              <a:sym typeface="Inter"/>
            </a:endParaRPr>
          </a:p>
        </p:txBody>
      </p:sp>
      <p:sp>
        <p:nvSpPr>
          <p:cNvPr id="124" name="Google Shape;124;p16"/>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FFFFFF"/>
                </a:solidFill>
                <a:latin typeface="Inter"/>
                <a:ea typeface="Inter"/>
                <a:cs typeface="Inter"/>
                <a:sym typeface="Inter"/>
              </a:rPr>
              <a:t>Limited Access to Real-Time Information</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FFFFFF"/>
                </a:solidFill>
                <a:latin typeface="Inter"/>
                <a:ea typeface="Inter"/>
                <a:cs typeface="Inter"/>
                <a:sym typeface="Inter"/>
              </a:rPr>
              <a:t>Poor at Mathematical Calculations and Web Search</a:t>
            </a:r>
            <a:endParaRPr sz="2000">
              <a:solidFill>
                <a:srgbClr val="FFFFFF"/>
              </a:solidFill>
              <a:latin typeface="Inter"/>
              <a:ea typeface="Inter"/>
              <a:cs typeface="Inter"/>
              <a:sym typeface="Inter"/>
            </a:endParaRPr>
          </a:p>
          <a:p>
            <a:pPr indent="-355600" lvl="0" marL="457200" rtl="0" algn="l">
              <a:spcBef>
                <a:spcPts val="1000"/>
              </a:spcBef>
              <a:spcAft>
                <a:spcPts val="1000"/>
              </a:spcAft>
              <a:buClr>
                <a:srgbClr val="FFFFFF"/>
              </a:buClr>
              <a:buSzPts val="2000"/>
              <a:buFont typeface="Inter"/>
              <a:buChar char="●"/>
            </a:pPr>
            <a:r>
              <a:rPr lang="en" sz="2000">
                <a:solidFill>
                  <a:srgbClr val="FFFFFF"/>
                </a:solidFill>
                <a:latin typeface="Inter"/>
                <a:ea typeface="Inter"/>
                <a:cs typeface="Inter"/>
                <a:sym typeface="Inter"/>
              </a:rPr>
              <a:t>Not all LLMs support Tool Use</a:t>
            </a:r>
            <a:endParaRPr sz="2000">
              <a:solidFill>
                <a:srgbClr val="FFFFFF"/>
              </a:solidFill>
              <a:latin typeface="Inter"/>
              <a:ea typeface="Inter"/>
              <a:cs typeface="Inter"/>
              <a:sym typeface="Inter"/>
            </a:endParaRPr>
          </a:p>
        </p:txBody>
      </p:sp>
      <p:sp>
        <p:nvSpPr>
          <p:cNvPr id="125" name="Google Shape;125;p16"/>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Inter"/>
                <a:ea typeface="Inter"/>
                <a:cs typeface="Inter"/>
                <a:sym typeface="Inter"/>
              </a:rPr>
              <a:t>LLM Powered Agents are highly </a:t>
            </a:r>
            <a:r>
              <a:rPr lang="en" sz="2000">
                <a:solidFill>
                  <a:srgbClr val="F9C823"/>
                </a:solidFill>
                <a:latin typeface="Inter"/>
                <a:ea typeface="Inter"/>
                <a:cs typeface="Inter"/>
                <a:sym typeface="Inter"/>
              </a:rPr>
              <a:t>capable</a:t>
            </a:r>
            <a:r>
              <a:rPr lang="en" sz="2000">
                <a:solidFill>
                  <a:srgbClr val="FFFFFF"/>
                </a:solidFill>
                <a:latin typeface="Inter"/>
                <a:ea typeface="Inter"/>
                <a:cs typeface="Inter"/>
                <a:sym typeface="Inter"/>
              </a:rPr>
              <a:t> but has its </a:t>
            </a:r>
            <a:r>
              <a:rPr lang="en" sz="2000">
                <a:solidFill>
                  <a:srgbClr val="F9C823"/>
                </a:solidFill>
                <a:latin typeface="Inter"/>
                <a:ea typeface="Inter"/>
                <a:cs typeface="Inter"/>
                <a:sym typeface="Inter"/>
              </a:rPr>
              <a:t>challenges</a:t>
            </a:r>
            <a:r>
              <a:rPr lang="en" sz="2000">
                <a:solidFill>
                  <a:srgbClr val="FFFFFF"/>
                </a:solidFill>
                <a:latin typeface="Inter"/>
                <a:ea typeface="Inter"/>
                <a:cs typeface="Inter"/>
                <a:sym typeface="Inter"/>
              </a:rPr>
              <a:t>:</a:t>
            </a:r>
            <a:endParaRPr sz="2000">
              <a:solidFill>
                <a:srgbClr val="FFFFFF"/>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Agents with Tool Use</a:t>
            </a:r>
            <a:endParaRPr b="1" sz="2400">
              <a:solidFill>
                <a:schemeClr val="lt1"/>
              </a:solidFill>
              <a:latin typeface="Inter"/>
              <a:ea typeface="Inter"/>
              <a:cs typeface="Inter"/>
              <a:sym typeface="Inter"/>
            </a:endParaRPr>
          </a:p>
        </p:txBody>
      </p:sp>
      <p:sp>
        <p:nvSpPr>
          <p:cNvPr id="27" name="Google Shape;27;p5"/>
          <p:cNvSpPr txBox="1"/>
          <p:nvPr/>
        </p:nvSpPr>
        <p:spPr>
          <a:xfrm>
            <a:off x="264052" y="12626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85D992"/>
                </a:solidFill>
                <a:latin typeface="Inter"/>
                <a:ea typeface="Inter"/>
                <a:cs typeface="Inter"/>
                <a:sym typeface="Inter"/>
              </a:rPr>
              <a:t>Real-time access</a:t>
            </a:r>
            <a:r>
              <a:rPr lang="en" sz="2000">
                <a:solidFill>
                  <a:srgbClr val="FFFFFF"/>
                </a:solidFill>
                <a:latin typeface="Inter"/>
                <a:ea typeface="Inter"/>
                <a:cs typeface="Inter"/>
                <a:sym typeface="Inter"/>
              </a:rPr>
              <a:t> to relevant data using APIs</a:t>
            </a:r>
            <a:endParaRPr sz="2000">
              <a:solidFill>
                <a:srgbClr val="FFFFFF"/>
              </a:solidFill>
              <a:latin typeface="Inter"/>
              <a:ea typeface="Inter"/>
              <a:cs typeface="Inter"/>
              <a:sym typeface="Inter"/>
            </a:endParaRPr>
          </a:p>
          <a:p>
            <a:pPr indent="-355600" lvl="0" marL="457200" rtl="0" algn="l">
              <a:spcBef>
                <a:spcPts val="1000"/>
              </a:spcBef>
              <a:spcAft>
                <a:spcPts val="0"/>
              </a:spcAft>
              <a:buClr>
                <a:srgbClr val="FFFFFF"/>
              </a:buClr>
              <a:buSzPts val="2000"/>
              <a:buFont typeface="Inter"/>
              <a:buChar char="●"/>
            </a:pPr>
            <a:r>
              <a:rPr lang="en" sz="2000">
                <a:solidFill>
                  <a:srgbClr val="FFFFFF"/>
                </a:solidFill>
                <a:latin typeface="Inter"/>
                <a:ea typeface="Inter"/>
                <a:cs typeface="Inter"/>
                <a:sym typeface="Inter"/>
              </a:rPr>
              <a:t>Accessing </a:t>
            </a:r>
            <a:r>
              <a:rPr lang="en" sz="2000">
                <a:solidFill>
                  <a:srgbClr val="85D992"/>
                </a:solidFill>
                <a:latin typeface="Inter"/>
                <a:ea typeface="Inter"/>
                <a:cs typeface="Inter"/>
                <a:sym typeface="Inter"/>
              </a:rPr>
              <a:t>complex functions</a:t>
            </a:r>
            <a:r>
              <a:rPr lang="en" sz="2000">
                <a:solidFill>
                  <a:srgbClr val="FFFFFF"/>
                </a:solidFill>
                <a:latin typeface="Inter"/>
                <a:ea typeface="Inter"/>
                <a:cs typeface="Inter"/>
                <a:sym typeface="Inter"/>
              </a:rPr>
              <a:t> related to calculations and other tasks</a:t>
            </a:r>
            <a:endParaRPr sz="2000">
              <a:solidFill>
                <a:srgbClr val="FFFFFF"/>
              </a:solidFill>
              <a:latin typeface="Inter"/>
              <a:ea typeface="Inter"/>
              <a:cs typeface="Inter"/>
              <a:sym typeface="Inter"/>
            </a:endParaRPr>
          </a:p>
          <a:p>
            <a:pPr indent="-355600" lvl="0" marL="457200" rtl="0" algn="l">
              <a:lnSpc>
                <a:spcPct val="115000"/>
              </a:lnSpc>
              <a:spcBef>
                <a:spcPts val="1000"/>
              </a:spcBef>
              <a:spcAft>
                <a:spcPts val="0"/>
              </a:spcAft>
              <a:buClr>
                <a:srgbClr val="FFFFFF"/>
              </a:buClr>
              <a:buSzPts val="2000"/>
              <a:buFont typeface="Inter"/>
              <a:buChar char="●"/>
            </a:pPr>
            <a:r>
              <a:rPr lang="en" sz="2000">
                <a:solidFill>
                  <a:srgbClr val="85D992"/>
                </a:solidFill>
                <a:latin typeface="Inter"/>
                <a:ea typeface="Inter"/>
                <a:cs typeface="Inter"/>
                <a:sym typeface="Inter"/>
              </a:rPr>
              <a:t>Search</a:t>
            </a:r>
            <a:r>
              <a:rPr lang="en" sz="2000">
                <a:solidFill>
                  <a:srgbClr val="FFFFFF"/>
                </a:solidFill>
                <a:latin typeface="Inter"/>
                <a:ea typeface="Inter"/>
                <a:cs typeface="Inter"/>
                <a:sym typeface="Inter"/>
              </a:rPr>
              <a:t> through the web</a:t>
            </a:r>
            <a:endParaRPr sz="2000">
              <a:solidFill>
                <a:srgbClr val="FFFFFF"/>
              </a:solidFill>
              <a:latin typeface="Inter"/>
              <a:ea typeface="Inter"/>
              <a:cs typeface="Inter"/>
              <a:sym typeface="Inter"/>
            </a:endParaRPr>
          </a:p>
        </p:txBody>
      </p:sp>
      <p:sp>
        <p:nvSpPr>
          <p:cNvPr id="28" name="Google Shape;28;p5"/>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Tools</a:t>
            </a:r>
            <a:r>
              <a:rPr lang="en" sz="2000">
                <a:solidFill>
                  <a:srgbClr val="FFFFFF"/>
                </a:solidFill>
                <a:latin typeface="Inter"/>
                <a:ea typeface="Inter"/>
                <a:cs typeface="Inter"/>
                <a:sym typeface="Inter"/>
              </a:rPr>
              <a:t> help agents by providing:</a:t>
            </a:r>
            <a:endParaRPr sz="20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 name="Google Shape;34;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AG2 Allows Integrating External Pre-Built </a:t>
            </a:r>
            <a:r>
              <a:rPr b="1" lang="en" sz="2400">
                <a:solidFill>
                  <a:schemeClr val="lt1"/>
                </a:solidFill>
                <a:latin typeface="Inter"/>
                <a:ea typeface="Inter"/>
                <a:cs typeface="Inter"/>
                <a:sym typeface="Inter"/>
              </a:rPr>
              <a:t>Tools</a:t>
            </a:r>
            <a:endParaRPr b="1" sz="2400">
              <a:solidFill>
                <a:schemeClr val="lt1"/>
              </a:solidFill>
              <a:latin typeface="Inter"/>
              <a:ea typeface="Inter"/>
              <a:cs typeface="Inter"/>
              <a:sym typeface="Inter"/>
            </a:endParaRPr>
          </a:p>
        </p:txBody>
      </p:sp>
      <p:sp>
        <p:nvSpPr>
          <p:cNvPr id="35" name="Google Shape;35;p6"/>
          <p:cNvSpPr txBox="1"/>
          <p:nvPr/>
        </p:nvSpPr>
        <p:spPr>
          <a:xfrm>
            <a:off x="574352" y="3541575"/>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Inter"/>
                <a:ea typeface="Inter"/>
                <a:cs typeface="Inter"/>
                <a:sym typeface="Inter"/>
              </a:rPr>
              <a:t>Helps in tasks such as: Web Scraping, Database Integrations</a:t>
            </a:r>
            <a:endParaRPr sz="2000">
              <a:solidFill>
                <a:srgbClr val="FFFFFF"/>
              </a:solidFill>
              <a:latin typeface="Inter"/>
              <a:ea typeface="Inter"/>
              <a:cs typeface="Inter"/>
              <a:sym typeface="Inter"/>
            </a:endParaRPr>
          </a:p>
          <a:p>
            <a:pPr indent="0" lvl="0" marL="0" rtl="0" algn="l">
              <a:lnSpc>
                <a:spcPct val="115000"/>
              </a:lnSpc>
              <a:spcBef>
                <a:spcPts val="1000"/>
              </a:spcBef>
              <a:spcAft>
                <a:spcPts val="0"/>
              </a:spcAft>
              <a:buNone/>
            </a:pPr>
            <a:r>
              <a:t/>
            </a:r>
            <a:endParaRPr sz="2000">
              <a:solidFill>
                <a:srgbClr val="FFFFFF"/>
              </a:solidFill>
              <a:latin typeface="Inter"/>
              <a:ea typeface="Inter"/>
              <a:cs typeface="Inter"/>
              <a:sym typeface="Inter"/>
            </a:endParaRPr>
          </a:p>
        </p:txBody>
      </p:sp>
      <p:pic>
        <p:nvPicPr>
          <p:cNvPr id="36" name="Google Shape;36;p6"/>
          <p:cNvPicPr preferRelativeResize="0"/>
          <p:nvPr/>
        </p:nvPicPr>
        <p:blipFill>
          <a:blip r:embed="rId3">
            <a:alphaModFix/>
          </a:blip>
          <a:stretch>
            <a:fillRect/>
          </a:stretch>
        </p:blipFill>
        <p:spPr>
          <a:xfrm>
            <a:off x="644475" y="1532075"/>
            <a:ext cx="3222650" cy="1582599"/>
          </a:xfrm>
          <a:prstGeom prst="rect">
            <a:avLst/>
          </a:prstGeom>
          <a:noFill/>
          <a:ln>
            <a:noFill/>
          </a:ln>
        </p:spPr>
      </p:pic>
      <p:pic>
        <p:nvPicPr>
          <p:cNvPr id="37" name="Google Shape;37;p6"/>
          <p:cNvPicPr preferRelativeResize="0"/>
          <p:nvPr/>
        </p:nvPicPr>
        <p:blipFill>
          <a:blip r:embed="rId4">
            <a:alphaModFix/>
          </a:blip>
          <a:stretch>
            <a:fillRect/>
          </a:stretch>
        </p:blipFill>
        <p:spPr>
          <a:xfrm>
            <a:off x="4898275" y="1780450"/>
            <a:ext cx="3571875" cy="108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 name="Shape 41"/>
        <p:cNvGrpSpPr/>
        <p:nvPr/>
      </p:nvGrpSpPr>
      <p:grpSpPr>
        <a:xfrm>
          <a:off x="0" y="0"/>
          <a:ext cx="0" cy="0"/>
          <a:chOff x="0" y="0"/>
          <a:chExt cx="0" cy="0"/>
        </a:xfrm>
      </p:grpSpPr>
      <p:sp>
        <p:nvSpPr>
          <p:cNvPr id="42" name="Google Shape;42;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 name="Google Shape;43;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a:t>
            </a:r>
            <a:r>
              <a:rPr b="1" lang="en" sz="2400">
                <a:solidFill>
                  <a:schemeClr val="lt1"/>
                </a:solidFill>
                <a:latin typeface="Inter"/>
                <a:ea typeface="Inter"/>
                <a:cs typeface="Inter"/>
                <a:sym typeface="Inter"/>
              </a:rPr>
              <a:t>Tool in AutoGen</a:t>
            </a:r>
            <a:endParaRPr b="1" sz="2400">
              <a:solidFill>
                <a:schemeClr val="lt1"/>
              </a:solidFill>
              <a:latin typeface="Inter"/>
              <a:ea typeface="Inter"/>
              <a:cs typeface="Inter"/>
              <a:sym typeface="Inter"/>
            </a:endParaRPr>
          </a:p>
        </p:txBody>
      </p:sp>
      <p:pic>
        <p:nvPicPr>
          <p:cNvPr id="44" name="Google Shape;44;p7"/>
          <p:cNvPicPr preferRelativeResize="0"/>
          <p:nvPr/>
        </p:nvPicPr>
        <p:blipFill>
          <a:blip r:embed="rId3">
            <a:alphaModFix/>
          </a:blip>
          <a:stretch>
            <a:fillRect/>
          </a:stretch>
        </p:blipFill>
        <p:spPr>
          <a:xfrm>
            <a:off x="1231275" y="1497275"/>
            <a:ext cx="6681448" cy="2872000"/>
          </a:xfrm>
          <a:prstGeom prst="rect">
            <a:avLst/>
          </a:prstGeom>
          <a:noFill/>
          <a:ln>
            <a:noFill/>
          </a:ln>
        </p:spPr>
      </p:pic>
      <p:sp>
        <p:nvSpPr>
          <p:cNvPr id="45" name="Google Shape;45;p7"/>
          <p:cNvSpPr txBox="1"/>
          <p:nvPr/>
        </p:nvSpPr>
        <p:spPr>
          <a:xfrm>
            <a:off x="264050" y="9578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Step 1:</a:t>
            </a:r>
            <a:r>
              <a:rPr lang="en" sz="2000">
                <a:solidFill>
                  <a:srgbClr val="FFFFFF"/>
                </a:solidFill>
                <a:latin typeface="Inter"/>
                <a:ea typeface="Inter"/>
                <a:cs typeface="Inter"/>
                <a:sym typeface="Inter"/>
              </a:rPr>
              <a:t> Tool Creation</a:t>
            </a:r>
            <a:endParaRPr sz="2000">
              <a:solidFill>
                <a:srgbClr val="FFFFFF"/>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8"/>
          <p:cNvSpPr txBox="1"/>
          <p:nvPr/>
        </p:nvSpPr>
        <p:spPr>
          <a:xfrm>
            <a:off x="264050" y="9578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Step 2:</a:t>
            </a:r>
            <a:r>
              <a:rPr lang="en" sz="2000">
                <a:solidFill>
                  <a:srgbClr val="FFFFFF"/>
                </a:solidFill>
                <a:latin typeface="Inter"/>
                <a:ea typeface="Inter"/>
                <a:cs typeface="Inter"/>
                <a:sym typeface="Inter"/>
              </a:rPr>
              <a:t> Registering the Tools</a:t>
            </a:r>
            <a:endParaRPr sz="2000">
              <a:solidFill>
                <a:srgbClr val="FFFFFF"/>
              </a:solidFill>
              <a:latin typeface="Inter"/>
              <a:ea typeface="Inter"/>
              <a:cs typeface="Inter"/>
              <a:sym typeface="Inter"/>
            </a:endParaRPr>
          </a:p>
        </p:txBody>
      </p:sp>
      <p:sp>
        <p:nvSpPr>
          <p:cNvPr id="51" name="Google Shape;51;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 name="Google Shape;52;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Tool in AutoGen</a:t>
            </a:r>
            <a:endParaRPr b="1" sz="2400">
              <a:solidFill>
                <a:schemeClr val="lt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9"/>
          <p:cNvSpPr txBox="1"/>
          <p:nvPr/>
        </p:nvSpPr>
        <p:spPr>
          <a:xfrm>
            <a:off x="264050" y="9578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Step 2(a):</a:t>
            </a:r>
            <a:r>
              <a:rPr lang="en" sz="2000">
                <a:solidFill>
                  <a:srgbClr val="FFFFFF"/>
                </a:solidFill>
                <a:latin typeface="Inter"/>
                <a:ea typeface="Inter"/>
                <a:cs typeface="Inter"/>
                <a:sym typeface="Inter"/>
              </a:rPr>
              <a:t> Registering the Tools</a:t>
            </a:r>
            <a:endParaRPr sz="2000">
              <a:solidFill>
                <a:srgbClr val="FFFFFF"/>
              </a:solidFill>
              <a:latin typeface="Inter"/>
              <a:ea typeface="Inter"/>
              <a:cs typeface="Inter"/>
              <a:sym typeface="Inter"/>
            </a:endParaRPr>
          </a:p>
        </p:txBody>
      </p:sp>
      <p:sp>
        <p:nvSpPr>
          <p:cNvPr id="58" name="Google Shape;58;p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 name="Google Shape;59;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Tool in AutoGen</a:t>
            </a:r>
            <a:endParaRPr b="1" sz="2400">
              <a:solidFill>
                <a:schemeClr val="lt1"/>
              </a:solidFill>
              <a:latin typeface="Inter"/>
              <a:ea typeface="Inter"/>
              <a:cs typeface="Inter"/>
              <a:sym typeface="Inter"/>
            </a:endParaRPr>
          </a:p>
        </p:txBody>
      </p:sp>
      <p:pic>
        <p:nvPicPr>
          <p:cNvPr id="60" name="Google Shape;60;p9"/>
          <p:cNvPicPr preferRelativeResize="0"/>
          <p:nvPr/>
        </p:nvPicPr>
        <p:blipFill>
          <a:blip r:embed="rId3">
            <a:alphaModFix/>
          </a:blip>
          <a:stretch>
            <a:fillRect/>
          </a:stretch>
        </p:blipFill>
        <p:spPr>
          <a:xfrm>
            <a:off x="923450" y="1806675"/>
            <a:ext cx="7297102" cy="1906625"/>
          </a:xfrm>
          <a:prstGeom prst="rect">
            <a:avLst/>
          </a:prstGeom>
          <a:noFill/>
          <a:ln>
            <a:noFill/>
          </a:ln>
        </p:spPr>
      </p:pic>
      <p:sp>
        <p:nvSpPr>
          <p:cNvPr id="61" name="Google Shape;61;p9"/>
          <p:cNvSpPr/>
          <p:nvPr/>
        </p:nvSpPr>
        <p:spPr>
          <a:xfrm>
            <a:off x="1224300" y="2569463"/>
            <a:ext cx="1668900" cy="3813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0"/>
          <p:cNvSpPr txBox="1"/>
          <p:nvPr/>
        </p:nvSpPr>
        <p:spPr>
          <a:xfrm>
            <a:off x="264050" y="9578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Step 2(b):</a:t>
            </a:r>
            <a:r>
              <a:rPr lang="en" sz="2000">
                <a:solidFill>
                  <a:srgbClr val="FFFFFF"/>
                </a:solidFill>
                <a:latin typeface="Inter"/>
                <a:ea typeface="Inter"/>
                <a:cs typeface="Inter"/>
                <a:sym typeface="Inter"/>
              </a:rPr>
              <a:t> Registering the Tools</a:t>
            </a:r>
            <a:endParaRPr sz="2000">
              <a:solidFill>
                <a:srgbClr val="FFFFFF"/>
              </a:solidFill>
              <a:latin typeface="Inter"/>
              <a:ea typeface="Inter"/>
              <a:cs typeface="Inter"/>
              <a:sym typeface="Inter"/>
            </a:endParaRPr>
          </a:p>
        </p:txBody>
      </p:sp>
      <p:sp>
        <p:nvSpPr>
          <p:cNvPr id="67" name="Google Shape;67;p1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Tool in AutoGen</a:t>
            </a:r>
            <a:endParaRPr b="1" sz="2400">
              <a:solidFill>
                <a:schemeClr val="lt1"/>
              </a:solidFill>
              <a:latin typeface="Inter"/>
              <a:ea typeface="Inter"/>
              <a:cs typeface="Inter"/>
              <a:sym typeface="Inter"/>
            </a:endParaRPr>
          </a:p>
        </p:txBody>
      </p:sp>
      <p:pic>
        <p:nvPicPr>
          <p:cNvPr id="69" name="Google Shape;69;p10"/>
          <p:cNvPicPr preferRelativeResize="0"/>
          <p:nvPr/>
        </p:nvPicPr>
        <p:blipFill>
          <a:blip r:embed="rId3">
            <a:alphaModFix/>
          </a:blip>
          <a:stretch>
            <a:fillRect/>
          </a:stretch>
        </p:blipFill>
        <p:spPr>
          <a:xfrm>
            <a:off x="841688" y="1781600"/>
            <a:ext cx="7460627" cy="1646150"/>
          </a:xfrm>
          <a:prstGeom prst="rect">
            <a:avLst/>
          </a:prstGeom>
          <a:noFill/>
          <a:ln>
            <a:noFill/>
          </a:ln>
        </p:spPr>
      </p:pic>
      <p:sp>
        <p:nvSpPr>
          <p:cNvPr id="70" name="Google Shape;70;p10"/>
          <p:cNvSpPr/>
          <p:nvPr/>
        </p:nvSpPr>
        <p:spPr>
          <a:xfrm>
            <a:off x="874975" y="3049625"/>
            <a:ext cx="7318800" cy="2919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0"/>
          <p:cNvSpPr/>
          <p:nvPr/>
        </p:nvSpPr>
        <p:spPr>
          <a:xfrm>
            <a:off x="874975" y="1818025"/>
            <a:ext cx="7318800" cy="3804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1"/>
          <p:cNvSpPr txBox="1"/>
          <p:nvPr/>
        </p:nvSpPr>
        <p:spPr>
          <a:xfrm>
            <a:off x="264050" y="9578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Step 2(c):</a:t>
            </a:r>
            <a:r>
              <a:rPr lang="en" sz="2000">
                <a:solidFill>
                  <a:srgbClr val="FFFFFF"/>
                </a:solidFill>
                <a:latin typeface="Inter"/>
                <a:ea typeface="Inter"/>
                <a:cs typeface="Inter"/>
                <a:sym typeface="Inter"/>
              </a:rPr>
              <a:t> Registering the Tools</a:t>
            </a:r>
            <a:endParaRPr sz="2000">
              <a:solidFill>
                <a:srgbClr val="FFFFFF"/>
              </a:solidFill>
              <a:latin typeface="Inter"/>
              <a:ea typeface="Inter"/>
              <a:cs typeface="Inter"/>
              <a:sym typeface="Inter"/>
            </a:endParaRPr>
          </a:p>
        </p:txBody>
      </p:sp>
      <p:sp>
        <p:nvSpPr>
          <p:cNvPr id="77" name="Google Shape;77;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Tool in AutoGen</a:t>
            </a:r>
            <a:endParaRPr b="1" sz="2400">
              <a:solidFill>
                <a:schemeClr val="lt1"/>
              </a:solidFill>
              <a:latin typeface="Inter"/>
              <a:ea typeface="Inter"/>
              <a:cs typeface="Inter"/>
              <a:sym typeface="Inter"/>
            </a:endParaRPr>
          </a:p>
        </p:txBody>
      </p:sp>
      <p:pic>
        <p:nvPicPr>
          <p:cNvPr id="78" name="Google Shape;78;p11"/>
          <p:cNvPicPr preferRelativeResize="0"/>
          <p:nvPr/>
        </p:nvPicPr>
        <p:blipFill rotWithShape="1">
          <a:blip r:embed="rId3">
            <a:alphaModFix/>
          </a:blip>
          <a:srcRect b="0" l="0" r="15469" t="0"/>
          <a:stretch/>
        </p:blipFill>
        <p:spPr>
          <a:xfrm>
            <a:off x="607451" y="1903500"/>
            <a:ext cx="7852902" cy="1187800"/>
          </a:xfrm>
          <a:prstGeom prst="rect">
            <a:avLst/>
          </a:prstGeom>
          <a:noFill/>
          <a:ln>
            <a:noFill/>
          </a:ln>
        </p:spPr>
      </p:pic>
      <p:sp>
        <p:nvSpPr>
          <p:cNvPr id="79" name="Google Shape;79;p11"/>
          <p:cNvSpPr/>
          <p:nvPr/>
        </p:nvSpPr>
        <p:spPr>
          <a:xfrm>
            <a:off x="636425" y="1932600"/>
            <a:ext cx="7623000" cy="2235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Steps to Build Tool in AutoGen</a:t>
            </a:r>
            <a:endParaRPr b="1" sz="2400">
              <a:solidFill>
                <a:schemeClr val="lt1"/>
              </a:solidFill>
              <a:latin typeface="Inter"/>
              <a:ea typeface="Inter"/>
              <a:cs typeface="Inter"/>
              <a:sym typeface="Inter"/>
            </a:endParaRPr>
          </a:p>
        </p:txBody>
      </p:sp>
      <p:pic>
        <p:nvPicPr>
          <p:cNvPr id="86" name="Google Shape;86;p12"/>
          <p:cNvPicPr preferRelativeResize="0"/>
          <p:nvPr/>
        </p:nvPicPr>
        <p:blipFill>
          <a:blip r:embed="rId3">
            <a:alphaModFix/>
          </a:blip>
          <a:stretch>
            <a:fillRect/>
          </a:stretch>
        </p:blipFill>
        <p:spPr>
          <a:xfrm>
            <a:off x="1013400" y="1713927"/>
            <a:ext cx="7117199" cy="953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